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51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Uncovering insights from transactional data to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847648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Business Recommendations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1738253"/>
            <a:ext cx="329803" cy="3298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4114" y="1731526"/>
            <a:ext cx="279415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4114" y="2207062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Promote exclusive benefits.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3005316"/>
            <a:ext cx="329803" cy="3298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114" y="299858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Loyalty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484114" y="3474125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Reward repeat buyers.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4272379"/>
            <a:ext cx="329803" cy="3298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4114" y="4265652"/>
            <a:ext cx="3261360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4114" y="4741188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Balance sales with margin.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5539442"/>
            <a:ext cx="329803" cy="32980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4114" y="5532715"/>
            <a:ext cx="2779038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484114" y="6008251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Highlight top-rated items.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2011" y="6806505"/>
            <a:ext cx="329803" cy="3298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84114" y="679977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1484114" y="7275314"/>
            <a:ext cx="1237666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Focus on high-revenue groups.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75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76443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976443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3233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724156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Analyze 3,900 purchases to understand spending, segments, preferences, and subscriptions.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934069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403234"/>
          </a:solidFill>
          <a:ln w="30480">
            <a:solidFill>
              <a:srgbClr val="786A6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493406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E2C2B3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42524" y="5681782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Guide strategic business decisions with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311" y="456009"/>
            <a:ext cx="4145518" cy="518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Dataset Summary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0311" y="1372076"/>
            <a:ext cx="6532602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Rows:</a:t>
            </a: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3,900</a:t>
            </a:r>
            <a:r>
              <a:rPr lang="en-US" sz="13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Columns:</a:t>
            </a: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18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0311" y="2051804"/>
            <a:ext cx="65326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Key Features: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0311" y="2466261"/>
            <a:ext cx="65326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Customer demographics (Age, Gender, Location, Subscription)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0311" y="2789515"/>
            <a:ext cx="65326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Purchase details (Item, Category, Amount, Season, Size, Color)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0311" y="3112770"/>
            <a:ext cx="6532602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Shopping behavior (Discount, Promo, Previous Purchases, Frequency, Review, Shipping)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525107" y="456009"/>
            <a:ext cx="65326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Missing Data: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525107" y="841533"/>
            <a:ext cx="653260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37 values in Review Rating column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107" y="1164129"/>
            <a:ext cx="6532602" cy="65326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10126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977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Imported dataset,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3279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Imputed missing 'Review Rating' using median per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5188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Renamed columns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379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Created 'age_group' and 'purchase_frequency_days'.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307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206" y="739854"/>
            <a:ext cx="7487960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Data Analysis (SQL Insights)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2206" y="1712119"/>
            <a:ext cx="3731062" cy="3053001"/>
          </a:xfrm>
          <a:prstGeom prst="roundRect">
            <a:avLst>
              <a:gd name="adj" fmla="val 1033"/>
            </a:avLst>
          </a:prstGeom>
          <a:solidFill>
            <a:srgbClr val="5F5153"/>
          </a:solidFill>
          <a:ln/>
        </p:spPr>
      </p:sp>
      <p:sp>
        <p:nvSpPr>
          <p:cNvPr id="5" name="Shape 2"/>
          <p:cNvSpPr/>
          <p:nvPr/>
        </p:nvSpPr>
        <p:spPr>
          <a:xfrm>
            <a:off x="6432352" y="1922264"/>
            <a:ext cx="630674" cy="630674"/>
          </a:xfrm>
          <a:prstGeom prst="roundRect">
            <a:avLst>
              <a:gd name="adj" fmla="val 14497324"/>
            </a:avLst>
          </a:prstGeom>
          <a:solidFill>
            <a:srgbClr val="E2C2B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5826" y="2095738"/>
            <a:ext cx="283726" cy="2837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2352" y="2763083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Revenue by Gender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32352" y="3217545"/>
            <a:ext cx="331077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Male: $157,890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432352" y="3679984"/>
            <a:ext cx="3310771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Female: $75,191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0163413" y="1712119"/>
            <a:ext cx="3731181" cy="3053001"/>
          </a:xfrm>
          <a:prstGeom prst="roundRect">
            <a:avLst>
              <a:gd name="adj" fmla="val 1033"/>
            </a:avLst>
          </a:prstGeom>
          <a:solidFill>
            <a:srgbClr val="5F5153"/>
          </a:solidFill>
          <a:ln/>
        </p:spPr>
      </p:sp>
      <p:sp>
        <p:nvSpPr>
          <p:cNvPr id="11" name="Shape 7"/>
          <p:cNvSpPr/>
          <p:nvPr/>
        </p:nvSpPr>
        <p:spPr>
          <a:xfrm>
            <a:off x="10373558" y="1922264"/>
            <a:ext cx="630674" cy="630674"/>
          </a:xfrm>
          <a:prstGeom prst="roundRect">
            <a:avLst>
              <a:gd name="adj" fmla="val 14497324"/>
            </a:avLst>
          </a:prstGeom>
          <a:solidFill>
            <a:srgbClr val="E2C2B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47033" y="2095738"/>
            <a:ext cx="283726" cy="28372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3558" y="2763083"/>
            <a:ext cx="3310890" cy="656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Top 5 Products by Rating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10373558" y="3545919"/>
            <a:ext cx="3310890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Gloves (3.86), Sandals (3.84), Boots (3.82), Hat (3.80), Skirt (3.78)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6222206" y="4975265"/>
            <a:ext cx="7672388" cy="2514362"/>
          </a:xfrm>
          <a:prstGeom prst="roundRect">
            <a:avLst>
              <a:gd name="adj" fmla="val 1254"/>
            </a:avLst>
          </a:prstGeom>
          <a:solidFill>
            <a:srgbClr val="5F5153"/>
          </a:solidFill>
          <a:ln/>
        </p:spPr>
      </p:sp>
      <p:sp>
        <p:nvSpPr>
          <p:cNvPr id="16" name="Shape 11"/>
          <p:cNvSpPr/>
          <p:nvPr/>
        </p:nvSpPr>
        <p:spPr>
          <a:xfrm>
            <a:off x="6432352" y="5185410"/>
            <a:ext cx="630674" cy="630674"/>
          </a:xfrm>
          <a:prstGeom prst="roundRect">
            <a:avLst>
              <a:gd name="adj" fmla="val 14497324"/>
            </a:avLst>
          </a:prstGeom>
          <a:solidFill>
            <a:srgbClr val="E2C2B3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5826" y="5358884"/>
            <a:ext cx="283726" cy="28372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32352" y="6026229"/>
            <a:ext cx="3622000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Shipping Type Comparison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6432352" y="6480691"/>
            <a:ext cx="725209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Standard: $58.46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432352" y="6943130"/>
            <a:ext cx="7252097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Express: $60.48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1129"/>
            <a:ext cx="95332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Subscription &amp; Discount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6883"/>
            <a:ext cx="4678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296364"/>
            <a:ext cx="6244709" cy="1315879"/>
          </a:xfrm>
          <a:prstGeom prst="roundRect">
            <a:avLst>
              <a:gd name="adj" fmla="val 25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0398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447693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589490" y="3447693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1053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46828" y="3447693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$59.49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704165" y="3447693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$62,645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95430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098012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589490" y="4098012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2847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146828" y="4098012"/>
            <a:ext cx="10960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$59.87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704165" y="4098012"/>
            <a:ext cx="10998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$170,436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2686883"/>
            <a:ext cx="43412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599521" y="3296364"/>
            <a:ext cx="6244709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607141" y="3303984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834074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Hat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952559" y="344769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50.00%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607141" y="395430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34074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Sneakers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0952559" y="409801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49.66%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607141" y="4604623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834074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Coat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0952559" y="4748332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49.07%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7607141" y="5254943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834074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Sweater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952559" y="5398651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48.17%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607141" y="5905262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7834074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Pants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0952559" y="6048970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47.37%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954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14903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1490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786A6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1615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16150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786A6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1739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17397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3116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8700"/>
            <a:ext cx="73798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54454"/>
            <a:ext cx="2150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35598"/>
            <a:ext cx="21503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Jewelry (171 orders)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40699"/>
            <a:ext cx="21503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Sunglasses (161 orders)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45800"/>
            <a:ext cx="21503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Belt (161 orders)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505200" y="3254454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Clothing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505200" y="3835598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Blouse (171 orders)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505200" y="4640699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Pants (171 orders)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05200" y="5445800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Shirt (169 orders)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15777" y="3254454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215777" y="3835598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Sandals (160 orders)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15777" y="4640699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Shoes (150 orders)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15776" y="5445800"/>
            <a:ext cx="24469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Sneakers (145 orders)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847" y="386358"/>
            <a:ext cx="6501408" cy="439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Repeat Buyers &amp; Age Group Revenue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1847" y="1176695"/>
            <a:ext cx="2743200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Repeat Buyers &amp; Subscriptions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91847" y="1536621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Customers with &gt;5 purchases: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1847" y="1887855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No Subscription: 2518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1847" y="2161818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Yes Subscription: 958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47" y="2544604"/>
            <a:ext cx="5363521" cy="536352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4151" y="1159193"/>
            <a:ext cx="2010013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Revenue by Age Group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4151" y="1536621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Young Adult: $62,143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4151" y="1810583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Middle-aged: $59,197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4151" y="2084546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Adult: $55,978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94151" y="2358509"/>
            <a:ext cx="6652022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Senior: $55,763</a:t>
            </a:r>
            <a:endParaRPr lang="en-US" sz="11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152" y="2741296"/>
            <a:ext cx="5166830" cy="51668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421</Words>
  <Application>Microsoft Office PowerPoint</Application>
  <PresentationFormat>Custom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Noto Serif HK</vt:lpstr>
      <vt:lpstr>Noto Serif HK Bold</vt:lpstr>
      <vt:lpstr>Noto Serif HK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Administrator</cp:lastModifiedBy>
  <cp:revision>2</cp:revision>
  <dcterms:created xsi:type="dcterms:W3CDTF">2025-11-23T16:46:20Z</dcterms:created>
  <dcterms:modified xsi:type="dcterms:W3CDTF">2025-11-23T16:53:16Z</dcterms:modified>
</cp:coreProperties>
</file>